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8"/>
  </p:notesMasterIdLst>
  <p:handoutMasterIdLst>
    <p:handoutMasterId r:id="rId49"/>
  </p:handoutMasterIdLst>
  <p:sldIdLst>
    <p:sldId id="274" r:id="rId3"/>
    <p:sldId id="276" r:id="rId4"/>
    <p:sldId id="399" r:id="rId5"/>
    <p:sldId id="353" r:id="rId6"/>
    <p:sldId id="445" r:id="rId7"/>
    <p:sldId id="446" r:id="rId8"/>
    <p:sldId id="447" r:id="rId9"/>
    <p:sldId id="449" r:id="rId10"/>
    <p:sldId id="450" r:id="rId11"/>
    <p:sldId id="451" r:id="rId12"/>
    <p:sldId id="452" r:id="rId13"/>
    <p:sldId id="460" r:id="rId14"/>
    <p:sldId id="454" r:id="rId15"/>
    <p:sldId id="470" r:id="rId16"/>
    <p:sldId id="472" r:id="rId17"/>
    <p:sldId id="413" r:id="rId18"/>
    <p:sldId id="458" r:id="rId19"/>
    <p:sldId id="456" r:id="rId20"/>
    <p:sldId id="487" r:id="rId21"/>
    <p:sldId id="473" r:id="rId22"/>
    <p:sldId id="486" r:id="rId23"/>
    <p:sldId id="468" r:id="rId24"/>
    <p:sldId id="453" r:id="rId25"/>
    <p:sldId id="469" r:id="rId26"/>
    <p:sldId id="474" r:id="rId27"/>
    <p:sldId id="461" r:id="rId28"/>
    <p:sldId id="462" r:id="rId29"/>
    <p:sldId id="463" r:id="rId30"/>
    <p:sldId id="464" r:id="rId31"/>
    <p:sldId id="465" r:id="rId32"/>
    <p:sldId id="466" r:id="rId33"/>
    <p:sldId id="480" r:id="rId34"/>
    <p:sldId id="475" r:id="rId35"/>
    <p:sldId id="476" r:id="rId36"/>
    <p:sldId id="477" r:id="rId37"/>
    <p:sldId id="481" r:id="rId38"/>
    <p:sldId id="479" r:id="rId39"/>
    <p:sldId id="482" r:id="rId40"/>
    <p:sldId id="483" r:id="rId41"/>
    <p:sldId id="457" r:id="rId42"/>
    <p:sldId id="459" r:id="rId43"/>
    <p:sldId id="349" r:id="rId44"/>
    <p:sldId id="484" r:id="rId45"/>
    <p:sldId id="352" r:id="rId46"/>
    <p:sldId id="485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399"/>
          </p14:sldIdLst>
        </p14:section>
        <p14:section name="HTML Structure" id="{BC4A3995-4CED-4320-A673-95328C9C809D}">
          <p14:sldIdLst>
            <p14:sldId id="353"/>
            <p14:sldId id="445"/>
            <p14:sldId id="446"/>
            <p14:sldId id="447"/>
          </p14:sldIdLst>
        </p14:section>
        <p14:section name="Semantic Structural Tags" id="{2FA857F2-C393-45A5-AD30-0C3C8B714273}">
          <p14:sldIdLst>
            <p14:sldId id="449"/>
            <p14:sldId id="450"/>
            <p14:sldId id="451"/>
            <p14:sldId id="452"/>
            <p14:sldId id="460"/>
            <p14:sldId id="454"/>
            <p14:sldId id="470"/>
            <p14:sldId id="472"/>
            <p14:sldId id="413"/>
            <p14:sldId id="458"/>
            <p14:sldId id="456"/>
            <p14:sldId id="487"/>
            <p14:sldId id="473"/>
            <p14:sldId id="486"/>
            <p14:sldId id="468"/>
            <p14:sldId id="453"/>
            <p14:sldId id="469"/>
            <p14:sldId id="474"/>
            <p14:sldId id="461"/>
            <p14:sldId id="462"/>
            <p14:sldId id="463"/>
          </p14:sldIdLst>
        </p14:section>
        <p14:section name="Multimedia Context" id="{F903F12E-1E8F-4860-B9C6-9AB46B2C1264}">
          <p14:sldIdLst>
            <p14:sldId id="464"/>
            <p14:sldId id="465"/>
            <p14:sldId id="466"/>
          </p14:sldIdLst>
        </p14:section>
        <p14:section name="Tables" id="{5237EFA9-ED7E-4A55-BB2F-CAE86D4040AA}">
          <p14:sldIdLst>
            <p14:sldId id="480"/>
            <p14:sldId id="475"/>
            <p14:sldId id="476"/>
            <p14:sldId id="477"/>
            <p14:sldId id="481"/>
            <p14:sldId id="479"/>
            <p14:sldId id="482"/>
            <p14:sldId id="483"/>
            <p14:sldId id="457"/>
            <p14:sldId id="459"/>
          </p14:sldIdLst>
        </p14:section>
        <p14:section name="Conclusion" id="{10E03AB1-9AA8-4E86-9A64-D741901E50A2}">
          <p14:sldIdLst>
            <p14:sldId id="349"/>
            <p14:sldId id="484"/>
            <p14:sldId id="352"/>
            <p14:sldId id="4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3CD60"/>
    <a:srgbClr val="FDFFFF"/>
    <a:srgbClr val="FFF0D9"/>
    <a:srgbClr val="FFA72A"/>
    <a:srgbClr val="F0F5FA"/>
    <a:srgbClr val="1A8AFA"/>
    <a:srgbClr val="0097CC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96" autoAdjust="0"/>
    <p:restoredTop sz="91001" autoAdjust="0"/>
  </p:normalViewPr>
  <p:slideViewPr>
    <p:cSldViewPr>
      <p:cViewPr varScale="1">
        <p:scale>
          <a:sx n="83" d="100"/>
          <a:sy n="83" d="100"/>
        </p:scale>
        <p:origin x="739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01-Feb-17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01-Feb-17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808252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985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827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01-Feb-17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0463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01-Feb-17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modernizr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54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58.png"/><Relationship Id="rId7" Type="http://schemas.openxmlformats.org/officeDocument/2006/relationships/image" Target="../media/image51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5" Type="http://schemas.openxmlformats.org/officeDocument/2006/relationships/image" Target="../media/image55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5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2.png"/><Relationship Id="rId14" Type="http://schemas.openxmlformats.org/officeDocument/2006/relationships/hyperlink" Target="http://www.infragistics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9.png"/><Relationship Id="rId12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1.png"/><Relationship Id="rId4" Type="http://schemas.openxmlformats.org/officeDocument/2006/relationships/hyperlink" Target="softuni.org" TargetMode="External"/><Relationship Id="rId9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favicon-generato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27412" y="685800"/>
            <a:ext cx="8062700" cy="1220125"/>
          </a:xfrm>
        </p:spPr>
        <p:txBody>
          <a:bodyPr/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66668" y="3968769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9" name="TextBox 28"/>
          <p:cNvSpPr txBox="1"/>
          <p:nvPr/>
        </p:nvSpPr>
        <p:spPr>
          <a:xfrm rot="1257563">
            <a:off x="4912765" y="3828393"/>
            <a:ext cx="1663618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HTML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Structure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4" name="Subtitle 5"/>
          <p:cNvSpPr txBox="1">
            <a:spLocks/>
          </p:cNvSpPr>
          <p:nvPr/>
        </p:nvSpPr>
        <p:spPr>
          <a:xfrm>
            <a:off x="3427411" y="1925573"/>
            <a:ext cx="8039611" cy="1423181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3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Doctype, Head, Body, Semantic</a:t>
            </a:r>
            <a:br>
              <a:rPr lang="en-US" dirty="0"/>
            </a:br>
            <a:r>
              <a:rPr lang="en-US" dirty="0"/>
              <a:t>Tags, Tables, HTML Entities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3522" y="3810000"/>
            <a:ext cx="4836250" cy="236600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"HTML 4 and Old"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dirty="0"/>
              <a:t>s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dirty="0"/>
              <a:t>s (the IDs are needed for styling)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4" y="1983512"/>
            <a:ext cx="1076679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 …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navigation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sidebar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868" y="2836252"/>
            <a:ext cx="4790088" cy="28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HTML 5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8679"/>
            <a:ext cx="11896838" cy="5655042"/>
          </a:xfrm>
        </p:spPr>
        <p:txBody>
          <a:bodyPr>
            <a:normAutofit/>
          </a:bodyPr>
          <a:lstStyle/>
          <a:p>
            <a:r>
              <a:rPr lang="en-US" dirty="0"/>
              <a:t>HTML 5 uses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en-US" dirty="0"/>
              <a:t> tags for the document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923395"/>
            <a:ext cx="109728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&lt;aside&gt;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&lt;/aside&gt;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&lt;article&gt;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&lt;/article&gt;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&lt;/main&gt;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757" y="2051777"/>
            <a:ext cx="4038600" cy="415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Semantic Tags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08012" y="1287645"/>
            <a:ext cx="7051637" cy="418978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 indent="-45720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65212" y="1676400"/>
            <a:ext cx="3048000" cy="418978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nav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&lt;main&gt;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825212" y="1676399"/>
            <a:ext cx="6248401" cy="418978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figure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 + &lt;figcaption&gt; 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&lt;details&gt; + &lt;summary&gt;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&lt;time&gt;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&lt;address&gt;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&lt;dialog&gt;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&lt;audio&gt; / &lt;video&gt;</a:t>
            </a:r>
          </a:p>
        </p:txBody>
      </p:sp>
    </p:spTree>
    <p:extLst>
      <p:ext uri="{BB962C8B-B14F-4D97-AF65-F5344CB8AC3E}">
        <p14:creationId xmlns:p14="http://schemas.microsoft.com/office/powerpoint/2010/main" val="3214545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&lt;nav&gt;</a:t>
            </a:r>
            <a:r>
              <a:rPr lang="en-US" dirty="0"/>
              <a:t> – </a:t>
            </a:r>
            <a:r>
              <a:rPr lang="en-GB" dirty="0"/>
              <a:t>defines a set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navigation links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Semantic Tags: Nav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0" y="2286000"/>
            <a:ext cx="10820402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&lt;nav id="topmenu"&gt;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href="#"&gt;Home&lt;/a&gt;&lt;/li&gt;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href="#"&gt;Menu&lt;/a&gt;&lt;/li&gt;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href="#"&gt;Courses&lt;/a&gt;&lt;/li&gt;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&lt;/nav&gt;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903" y="2080063"/>
            <a:ext cx="2929909" cy="1958537"/>
          </a:xfrm>
          <a:prstGeom prst="roundRect">
            <a:avLst>
              <a:gd name="adj" fmla="val 1233"/>
            </a:avLst>
          </a:prstGeom>
        </p:spPr>
      </p:pic>
    </p:spTree>
    <p:extLst>
      <p:ext uri="{BB962C8B-B14F-4D97-AF65-F5344CB8AC3E}">
        <p14:creationId xmlns:p14="http://schemas.microsoft.com/office/powerpoint/2010/main" val="16623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Navigation Bar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0514" y="1295400"/>
            <a:ext cx="11508898" cy="451212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dirty="0">
                <a:solidFill>
                  <a:srgbClr val="FBEEDC"/>
                </a:solidFill>
              </a:rPr>
              <a:t>Create a HTML page with navigation bar like the shown below</a:t>
            </a:r>
          </a:p>
          <a:p>
            <a:r>
              <a:rPr lang="en-US" dirty="0">
                <a:solidFill>
                  <a:srgbClr val="F3CD60"/>
                </a:solidFill>
              </a:rPr>
              <a:t>Hints: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BEEDC"/>
                </a:solidFill>
              </a:rPr>
              <a:t>Modify the HTML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code from the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previous slide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BEEDC"/>
                </a:solidFill>
              </a:rPr>
              <a:t>Write some CSS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412" y="2133600"/>
            <a:ext cx="5981700" cy="411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15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Navigation Bar (CSS)</a:t>
            </a:r>
            <a:endParaRPr lang="en-GB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4111" y="1066800"/>
            <a:ext cx="5241634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ul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list-style: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#444;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197599" y="1066800"/>
            <a:ext cx="5395800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0756" y="6225463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26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  <a:r>
              <a:rPr lang="en-US" noProof="1"/>
              <a:t> </a:t>
            </a:r>
            <a:r>
              <a:rPr lang="en-US" dirty="0"/>
              <a:t>–</a:t>
            </a:r>
            <a:r>
              <a:rPr lang="en-US" noProof="1"/>
              <a:t> holds a document or section header</a:t>
            </a: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Semantic Tags: Header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07712" y="3181928"/>
            <a:ext cx="10368300" cy="30777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GB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&lt;h1&gt;Google buys Nest&lt;/h1&gt;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&lt;p&gt;Posted at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&lt;time datetime="2014-01-13T11:34"&gt;</a:t>
            </a: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11:34AM, 13th January 2014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&lt;/time&gt;</a:t>
            </a: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 acquisition brings …&lt;/p&gt;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2373968" y="2435563"/>
            <a:ext cx="3767106" cy="1032693"/>
          </a:xfrm>
          <a:prstGeom prst="wedgeRoundRectCallout">
            <a:avLst>
              <a:gd name="adj1" fmla="val -65683"/>
              <a:gd name="adj2" fmla="val 632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holds title + posted article date</a:t>
            </a:r>
            <a:endParaRPr lang="en-US" sz="28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86568" y="1868056"/>
            <a:ext cx="4489801" cy="2406667"/>
            <a:chOff x="7651623" y="2104618"/>
            <a:chExt cx="3914789" cy="21205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1623" y="2104618"/>
              <a:ext cx="3914789" cy="212051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683063" y="2590800"/>
              <a:ext cx="3834681" cy="9144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495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41412" y="951411"/>
            <a:ext cx="9703078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&lt;header&gt;…&lt;/header&gt;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&lt;nav&gt;…&lt;/nav&gt;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&lt;h1&gt;Guitars&lt;/h1&gt;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&lt;p&gt;The greatest guitars 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&lt;h2&gt;Gibson SG&lt;/h2&gt;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&lt;p&gt;…&lt;/p&gt;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&lt;footer&gt;…&lt;/footer&gt;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2411" y="2296976"/>
            <a:ext cx="6486599" cy="34203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Semantic Tags: Main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77705" y="5376428"/>
            <a:ext cx="3733800" cy="1008442"/>
          </a:xfrm>
          <a:prstGeom prst="wedgeRoundRectCallout">
            <a:avLst>
              <a:gd name="adj1" fmla="val -67651"/>
              <a:gd name="adj2" fmla="val -571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Use only one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&lt;main&gt;</a:t>
            </a:r>
            <a:r>
              <a:rPr lang="en-US" sz="2800" noProof="1"/>
              <a:t> tag in the document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637212" y="1535706"/>
            <a:ext cx="2646082" cy="1052969"/>
          </a:xfrm>
          <a:prstGeom prst="wedgeRoundRectCallout">
            <a:avLst>
              <a:gd name="adj1" fmla="val -74671"/>
              <a:gd name="adj2" fmla="val 456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Holds the main page content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638617" y="1295400"/>
            <a:ext cx="2942195" cy="3820621"/>
            <a:chOff x="8638617" y="1385429"/>
            <a:chExt cx="2942195" cy="382062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8617" y="1385429"/>
              <a:ext cx="2942195" cy="382062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8754569" y="2832695"/>
              <a:ext cx="2683080" cy="148299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05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&lt;section&gt;</a:t>
            </a:r>
            <a:r>
              <a:rPr lang="en-US" sz="3200" dirty="0"/>
              <a:t> –</a:t>
            </a:r>
            <a:r>
              <a:rPr lang="bg-BG" sz="3200" dirty="0"/>
              <a:t> </a:t>
            </a:r>
            <a:r>
              <a:rPr lang="en-GB" sz="3200" dirty="0"/>
              <a:t>a group of related content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Section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15505" y="3581400"/>
            <a:ext cx="9957814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GB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Heading</a:t>
            </a: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&lt;img src="bird.jpg"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  <a:endParaRPr lang="en-US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496" y="1981200"/>
            <a:ext cx="3286587" cy="3969045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978731" y="2362199"/>
            <a:ext cx="4419601" cy="1053153"/>
          </a:xfrm>
          <a:prstGeom prst="wedgeRoundRectCallout">
            <a:avLst>
              <a:gd name="adj1" fmla="val -42336"/>
              <a:gd name="adj2" fmla="val 1114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en-US" sz="2800" noProof="1"/>
              <a:t> </a:t>
            </a:r>
            <a:r>
              <a:rPr lang="en-US" sz="2800" dirty="0"/>
              <a:t>…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&lt;h6&gt;</a:t>
            </a:r>
            <a:r>
              <a:rPr lang="en-US" sz="2800" noProof="1"/>
              <a:t> to define the topic for the section </a:t>
            </a:r>
          </a:p>
        </p:txBody>
      </p:sp>
    </p:spTree>
    <p:extLst>
      <p:ext uri="{BB962C8B-B14F-4D97-AF65-F5344CB8AC3E}">
        <p14:creationId xmlns:p14="http://schemas.microsoft.com/office/powerpoint/2010/main" val="27680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40463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Create a HTML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&lt;section&gt;</a:t>
            </a:r>
          </a:p>
          <a:p>
            <a:pPr lvl="1"/>
            <a:r>
              <a:rPr lang="en-US" sz="3000" dirty="0"/>
              <a:t>Holding a few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  <a:r>
              <a:rPr lang="en-US" sz="3000" dirty="0"/>
              <a:t> elements with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  <a:p>
            <a:pPr lvl="1"/>
            <a:r>
              <a:rPr lang="en-US" sz="3000" dirty="0"/>
              <a:t>Like shown on the screenshot</a:t>
            </a:r>
            <a:endParaRPr lang="en-GB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Page Content</a:t>
            </a:r>
            <a:endParaRPr lang="en-GB" dirty="0"/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3984512" y="1151121"/>
            <a:ext cx="7834200" cy="5176244"/>
          </a:xfrm>
          <a:prstGeom prst="roundRect">
            <a:avLst>
              <a:gd name="adj" fmla="val 1525"/>
            </a:avLst>
          </a:prstGeom>
        </p:spPr>
      </p:pic>
      <p:sp>
        <p:nvSpPr>
          <p:cNvPr id="8" name="Rectangle 7"/>
          <p:cNvSpPr/>
          <p:nvPr/>
        </p:nvSpPr>
        <p:spPr>
          <a:xfrm>
            <a:off x="4136912" y="1989320"/>
            <a:ext cx="7495950" cy="211853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0" name="Rectangle 9"/>
          <p:cNvSpPr/>
          <p:nvPr/>
        </p:nvSpPr>
        <p:spPr>
          <a:xfrm>
            <a:off x="4213113" y="2063630"/>
            <a:ext cx="3276600" cy="106333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770812" y="2430855"/>
            <a:ext cx="1995600" cy="634302"/>
          </a:xfrm>
          <a:prstGeom prst="wedgeRoundRectCallout">
            <a:avLst>
              <a:gd name="adj1" fmla="val -80742"/>
              <a:gd name="adj2" fmla="val -393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36912" y="4203351"/>
            <a:ext cx="7495950" cy="189688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8304212" y="4782128"/>
            <a:ext cx="2209800" cy="634302"/>
          </a:xfrm>
          <a:prstGeom prst="wedgeRoundRectCallout">
            <a:avLst>
              <a:gd name="adj1" fmla="val -78826"/>
              <a:gd name="adj2" fmla="val -307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761412" y="3886200"/>
            <a:ext cx="2209800" cy="634302"/>
          </a:xfrm>
          <a:prstGeom prst="wedgeRoundRectCallout">
            <a:avLst>
              <a:gd name="adj1" fmla="val -76736"/>
              <a:gd name="adj2" fmla="val -526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</a:p>
        </p:txBody>
      </p:sp>
    </p:spTree>
    <p:extLst>
      <p:ext uri="{BB962C8B-B14F-4D97-AF65-F5344CB8AC3E}">
        <p14:creationId xmlns:p14="http://schemas.microsoft.com/office/powerpoint/2010/main" val="45835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4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HTML Document Structure: </a:t>
            </a:r>
          </a:p>
          <a:p>
            <a:pPr lvl="1"/>
            <a:r>
              <a:rPr lang="en-US" noProof="1"/>
              <a:t>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&lt;DOCTYPE&gt;</a:t>
            </a:r>
            <a:r>
              <a:rPr lang="en-US" noProof="1">
                <a:solidFill>
                  <a:srgbClr val="FBEEDC"/>
                </a:solidFill>
              </a:rPr>
              <a:t>,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&lt;html&gt;</a:t>
            </a:r>
            <a:r>
              <a:rPr lang="en-US" dirty="0">
                <a:solidFill>
                  <a:srgbClr val="FBEEDC"/>
                </a:solidFill>
              </a:rPr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&lt;head&gt;</a:t>
            </a:r>
            <a:r>
              <a:rPr lang="en-US" dirty="0">
                <a:solidFill>
                  <a:srgbClr val="FBEEDC"/>
                </a:solidFill>
              </a:rPr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&lt;body&gt;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Semantic Structural Tags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&lt;nav&gt;</a:t>
            </a:r>
            <a:r>
              <a:rPr lang="en-US" dirty="0">
                <a:solidFill>
                  <a:srgbClr val="FBEEDC"/>
                </a:solidFill>
              </a:rPr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&lt;header&gt;</a:t>
            </a:r>
            <a:r>
              <a:rPr lang="en-US" dirty="0">
                <a:solidFill>
                  <a:srgbClr val="FBEEDC"/>
                </a:solidFill>
              </a:rPr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&lt;main&gt;</a:t>
            </a:r>
            <a:r>
              <a:rPr lang="en-US" dirty="0">
                <a:solidFill>
                  <a:srgbClr val="FBEEDC"/>
                </a:solidFill>
              </a:rPr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&lt;footer&gt;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HTML Tables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&lt;table&gt;</a:t>
            </a:r>
            <a:r>
              <a:rPr lang="en-US" dirty="0">
                <a:solidFill>
                  <a:srgbClr val="FBEEDC"/>
                </a:solidFill>
              </a:rPr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&lt;thead&gt;</a:t>
            </a:r>
            <a:r>
              <a:rPr lang="en-US" dirty="0">
                <a:solidFill>
                  <a:srgbClr val="FBEEDC"/>
                </a:solidFill>
              </a:rPr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&lt;tbody&gt;</a:t>
            </a:r>
            <a:r>
              <a:rPr lang="en-US" dirty="0">
                <a:solidFill>
                  <a:srgbClr val="FBEEDC"/>
                </a:solidFill>
              </a:rPr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&lt;tfoot&gt;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HTML Entities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&amp;copy; &amp;reg; &amp;trade; &amp;lt; &amp;gt;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060" y="2668146"/>
            <a:ext cx="2776622" cy="3580254"/>
          </a:xfrm>
          <a:prstGeom prst="rect">
            <a:avLst/>
          </a:prstGeom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2452" y="1003572"/>
            <a:ext cx="1707160" cy="170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4892" y="4921080"/>
            <a:ext cx="1264116" cy="1264115"/>
          </a:xfrm>
          <a:prstGeom prst="rect">
            <a:avLst/>
          </a:prstGeom>
        </p:spPr>
      </p:pic>
      <p:pic>
        <p:nvPicPr>
          <p:cNvPr id="1026" name="Picture 2" descr="Резултат с изображение за html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909" y="3034148"/>
            <a:ext cx="1246907" cy="124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9007" y="1563515"/>
            <a:ext cx="1261981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Page Content (HTML)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7657" y="1125161"/>
            <a:ext cx="1077351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&lt;h1&gt;Just another day&lt;/h1&gt;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&lt;p&gt;Written by…&lt;/p&gt;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blog…&lt;/p&gt;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TODO: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put the next article here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0756" y="6203867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412" y="1336180"/>
            <a:ext cx="4505220" cy="3023544"/>
          </a:xfrm>
          <a:prstGeom prst="roundRect">
            <a:avLst>
              <a:gd name="adj" fmla="val 1525"/>
            </a:avLst>
          </a:prstGeom>
        </p:spPr>
      </p:pic>
    </p:spTree>
    <p:extLst>
      <p:ext uri="{BB962C8B-B14F-4D97-AF65-F5344CB8AC3E}">
        <p14:creationId xmlns:p14="http://schemas.microsoft.com/office/powerpoint/2010/main" val="66967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Page Content (CSS)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340108"/>
            <a:ext cx="4724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{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20px;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4412" y="1340108"/>
            <a:ext cx="5105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 &gt;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&gt;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286" y="115457"/>
            <a:ext cx="2497913" cy="1676400"/>
          </a:xfrm>
          <a:prstGeom prst="roundRect">
            <a:avLst>
              <a:gd name="adj" fmla="val 1525"/>
            </a:avLst>
          </a:prstGeom>
        </p:spPr>
      </p:pic>
    </p:spTree>
    <p:extLst>
      <p:ext uri="{BB962C8B-B14F-4D97-AF65-F5344CB8AC3E}">
        <p14:creationId xmlns:p14="http://schemas.microsoft.com/office/powerpoint/2010/main" val="290234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114177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&lt;aside&gt;</a:t>
            </a:r>
            <a:r>
              <a:rPr lang="en-US" dirty="0"/>
              <a:t> – defines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sidebar</a:t>
            </a:r>
            <a:r>
              <a:rPr lang="en-US" dirty="0"/>
              <a:t> (left / right navigation)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Semantic Tags: Aside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2378894"/>
            <a:ext cx="10668000" cy="39087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GB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&lt;aside&gt;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&lt;h2&gt;Blogroll&lt;/h2&gt;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Other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Best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&lt;/aside&gt;</a:t>
            </a:r>
            <a:endParaRPr lang="en-US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-91013" r="9227" b="10754"/>
          <a:stretch/>
        </p:blipFill>
        <p:spPr>
          <a:xfrm>
            <a:off x="5332413" y="1952071"/>
            <a:ext cx="6221526" cy="1897185"/>
          </a:xfrm>
          <a:prstGeom prst="roundRect">
            <a:avLst>
              <a:gd name="adj" fmla="val 793"/>
            </a:avLst>
          </a:prstGeom>
          <a:solidFill>
            <a:schemeClr val="tx1"/>
          </a:solidFill>
        </p:spPr>
      </p:pic>
      <p:sp>
        <p:nvSpPr>
          <p:cNvPr id="11" name="Rectangle 10"/>
          <p:cNvSpPr/>
          <p:nvPr/>
        </p:nvSpPr>
        <p:spPr>
          <a:xfrm>
            <a:off x="5417848" y="2041240"/>
            <a:ext cx="3048000" cy="17179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2" name="Rectangle 11"/>
          <p:cNvSpPr/>
          <p:nvPr/>
        </p:nvSpPr>
        <p:spPr>
          <a:xfrm>
            <a:off x="8700768" y="2041240"/>
            <a:ext cx="2764588" cy="17179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275012" y="1952071"/>
            <a:ext cx="1786859" cy="1066801"/>
          </a:xfrm>
          <a:prstGeom prst="wedgeRoundRectCallout">
            <a:avLst>
              <a:gd name="adj1" fmla="val 82755"/>
              <a:gd name="adj2" fmla="val 395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Main site content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803681" y="2294082"/>
            <a:ext cx="1786859" cy="1066801"/>
          </a:xfrm>
          <a:prstGeom prst="wedgeRoundRectCallout">
            <a:avLst>
              <a:gd name="adj1" fmla="val 79654"/>
              <a:gd name="adj2" fmla="val 360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Sidebar:</a:t>
            </a:r>
          </a:p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&lt;aside&gt;</a:t>
            </a:r>
          </a:p>
        </p:txBody>
      </p:sp>
    </p:spTree>
    <p:extLst>
      <p:ext uri="{BB962C8B-B14F-4D97-AF65-F5344CB8AC3E}">
        <p14:creationId xmlns:p14="http://schemas.microsoft.com/office/powerpoint/2010/main" val="69649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&lt;footer&gt;</a:t>
            </a:r>
            <a:r>
              <a:rPr lang="en-US" sz="3200" dirty="0"/>
              <a:t> – </a:t>
            </a:r>
            <a:r>
              <a:rPr lang="en-GB" sz="3200" dirty="0"/>
              <a:t>a document / section footer</a:t>
            </a:r>
            <a:endParaRPr lang="en-US" sz="32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Footer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0411" y="3562986"/>
            <a:ext cx="10668002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&lt;p&gt;Posted by: Hege Refsnes&lt;/p&gt;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&lt;p&gt;&lt;a href="someone@exam.uk"&gt;Contact...&lt;/a&gt;&lt;/p&gt;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&lt;p&gt;&amp;copy;copyright&lt;/p&gt;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  <a:endParaRPr lang="en-US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046412" y="2759074"/>
            <a:ext cx="4191000" cy="976745"/>
          </a:xfrm>
          <a:prstGeom prst="wedgeRoundRectCallout">
            <a:avLst>
              <a:gd name="adj1" fmla="val -61506"/>
              <a:gd name="adj2" fmla="val 505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/>
            <a:r>
              <a:rPr lang="en-GB" sz="2600" dirty="0"/>
              <a:t>Document author + contact info + copyright info</a:t>
            </a: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811" y="2286000"/>
            <a:ext cx="33337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5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Simple Website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265" y="1227779"/>
            <a:ext cx="7720348" cy="5202552"/>
          </a:xfrm>
          <a:prstGeom prst="roundRect">
            <a:avLst>
              <a:gd name="adj" fmla="val 865"/>
            </a:avLst>
          </a:prstGeom>
        </p:spPr>
      </p:pic>
    </p:spTree>
    <p:extLst>
      <p:ext uri="{BB962C8B-B14F-4D97-AF65-F5344CB8AC3E}">
        <p14:creationId xmlns:p14="http://schemas.microsoft.com/office/powerpoint/2010/main" val="3100761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Simple Website (HTML + CSS)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7199" y="1107043"/>
            <a:ext cx="6286597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href="#"&gt;Home&lt;/a&gt;&lt;/li&gt;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TODO: add the missing links 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&lt;article&gt;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TODO: use the code from prevous problem 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&amp;copy; Copyright 2009 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01779" y="1107043"/>
            <a:ext cx="4255233" cy="3293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TODO: use the CSS from the previous problem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#444;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8067" y="4655403"/>
            <a:ext cx="512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04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098" y="4181005"/>
            <a:ext cx="2317265" cy="228524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&lt;figure&gt;</a:t>
            </a:r>
            <a:r>
              <a:rPr lang="en-US" dirty="0"/>
              <a:t> –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element to mark up a photo in a document: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figcaption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/>
              <a:t> –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a caption for a figure element</a:t>
            </a:r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Figure + Figcaption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744184"/>
            <a:ext cx="80772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Pulpit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Rock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…&lt;/p&gt;</a:t>
            </a:r>
            <a:endParaRPr lang="en-GB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&lt;figure&gt;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&lt;img src="img_pulpit.jpg" alt="</a:t>
            </a: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…</a:t>
            </a: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&lt;/figure&gt;</a:t>
            </a:r>
            <a:endParaRPr lang="en-US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098" y="1748009"/>
            <a:ext cx="2328216" cy="2168018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4250261"/>
            <a:ext cx="8077200" cy="22159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 Pulpit Rock …&lt;/p&gt;</a:t>
            </a:r>
            <a:endParaRPr lang="en-GB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&lt;figure&gt;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&lt;img src="img_pulpit.jpg" alt="The</a:t>
            </a: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&lt;figcaption&gt;</a:t>
            </a: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Fig.1 - A view …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&lt;/figcaption&gt;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&lt;/figure&gt;</a:t>
            </a:r>
            <a:endParaRPr lang="en-US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951412" y="1919811"/>
            <a:ext cx="4038600" cy="562131"/>
          </a:xfrm>
          <a:prstGeom prst="wedgeRoundRectCallout">
            <a:avLst>
              <a:gd name="adj1" fmla="val 60246"/>
              <a:gd name="adj2" fmla="val 4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Without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&lt;figcaption&gt;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332412" y="4419600"/>
            <a:ext cx="3657600" cy="562131"/>
          </a:xfrm>
          <a:prstGeom prst="wedgeRoundRectCallout">
            <a:avLst>
              <a:gd name="adj1" fmla="val 60246"/>
              <a:gd name="adj2" fmla="val 4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&lt;figcaption&gt;</a:t>
            </a:r>
          </a:p>
        </p:txBody>
      </p:sp>
    </p:spTree>
    <p:extLst>
      <p:ext uri="{BB962C8B-B14F-4D97-AF65-F5344CB8AC3E}">
        <p14:creationId xmlns:p14="http://schemas.microsoft.com/office/powerpoint/2010/main" val="152590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&lt;details&gt;</a:t>
            </a:r>
            <a:r>
              <a:rPr lang="en-US" dirty="0"/>
              <a:t> –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tag specifies additional details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summary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800" dirty="0"/>
              <a:t>– </a:t>
            </a:r>
            <a:r>
              <a:rPr lang="en-GB" dirty="0"/>
              <a:t>a visible heading for the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&lt;details&gt; </a:t>
            </a:r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dirty="0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dirty="0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dirty="0"/>
          </a:p>
          <a:p>
            <a:pPr marL="0" lvl="2" indent="0">
              <a:buClr>
                <a:srgbClr val="F2B254"/>
              </a:buClr>
              <a:buSzPct val="100000"/>
              <a:buNone/>
            </a:pPr>
            <a:r>
              <a:rPr lang="en-US" dirty="0"/>
              <a:t> 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Details + Summary 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011" y="1812288"/>
            <a:ext cx="7549267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&lt;details&gt;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&lt;p&gt;More info about the details.&lt;/p&gt;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&lt;/details&gt;</a:t>
            </a:r>
            <a:endParaRPr lang="en-US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8025" y="4276659"/>
            <a:ext cx="755084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&lt;details&gt;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&lt;summary&gt;</a:t>
            </a: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 details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&lt;/summary&gt;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&lt;p&gt;More info about the details.&lt;/p&gt;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&lt;/details&gt;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355" y="4190155"/>
            <a:ext cx="2762918" cy="692011"/>
          </a:xfrm>
          <a:prstGeom prst="roundRect">
            <a:avLst>
              <a:gd name="adj" fmla="val 2339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355" y="5713796"/>
            <a:ext cx="2767986" cy="653150"/>
          </a:xfrm>
          <a:prstGeom prst="roundRect">
            <a:avLst>
              <a:gd name="adj" fmla="val 2339"/>
            </a:avLst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943" y="2807306"/>
            <a:ext cx="2781824" cy="712780"/>
          </a:xfrm>
          <a:prstGeom prst="roundRect">
            <a:avLst>
              <a:gd name="adj" fmla="val 2339"/>
            </a:avLst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943" y="1428144"/>
            <a:ext cx="2781824" cy="709093"/>
          </a:xfrm>
          <a:prstGeom prst="roundRect">
            <a:avLst>
              <a:gd name="adj" fmla="val 2339"/>
            </a:avLst>
          </a:prstGeom>
        </p:spPr>
      </p:pic>
      <p:sp>
        <p:nvSpPr>
          <p:cNvPr id="5" name="Down Arrow 4"/>
          <p:cNvSpPr/>
          <p:nvPr/>
        </p:nvSpPr>
        <p:spPr>
          <a:xfrm>
            <a:off x="9882455" y="2328050"/>
            <a:ext cx="304800" cy="344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0209212" y="2266890"/>
            <a:ext cx="946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expand</a:t>
            </a:r>
            <a:endParaRPr lang="en-GB" sz="2000" dirty="0"/>
          </a:p>
        </p:txBody>
      </p:sp>
      <p:sp>
        <p:nvSpPr>
          <p:cNvPr id="13" name="Down Arrow 12"/>
          <p:cNvSpPr/>
          <p:nvPr/>
        </p:nvSpPr>
        <p:spPr>
          <a:xfrm>
            <a:off x="9788816" y="5135407"/>
            <a:ext cx="304800" cy="344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0115573" y="5074247"/>
            <a:ext cx="946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expand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5122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5" grpId="0" animBg="1"/>
      <p:bldP spid="9" grpId="0"/>
      <p:bldP spid="13" grpId="0" animBg="1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>
            <a:normAutofit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&lt;time&gt;</a:t>
            </a:r>
            <a:r>
              <a:rPr lang="en-US" sz="2800" dirty="0"/>
              <a:t> </a:t>
            </a:r>
            <a:r>
              <a:rPr lang="en-US" dirty="0"/>
              <a:t>– </a:t>
            </a:r>
            <a:r>
              <a:rPr lang="en-GB" dirty="0"/>
              <a:t>a human-readable time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04747" lvl="2" indent="-304747"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address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/>
              <a:t> –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GB" dirty="0"/>
              <a:t>contact  information for site author / owner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Time + Address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672972"/>
            <a:ext cx="9748548" cy="1261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We open at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&lt;time&gt;</a:t>
            </a:r>
            <a:r>
              <a:rPr lang="en-GB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10:00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&lt;/time&gt; </a:t>
            </a:r>
            <a:r>
              <a:rPr lang="en-GB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every morning.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3723144"/>
            <a:ext cx="974854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Street Address: Karlstraße 120&lt;br/&gt;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Country Name: Germany&lt;br/&gt;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Tel: +49 1234 5678&lt;br/&gt;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Fax: +49 1234 5679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&lt;/address&gt;</a:t>
            </a:r>
            <a:endParaRPr lang="en-US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12" y="1371600"/>
            <a:ext cx="5082601" cy="480707"/>
          </a:xfrm>
          <a:prstGeom prst="roundRect">
            <a:avLst>
              <a:gd name="adj" fmla="val 2339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924" y="4724400"/>
            <a:ext cx="4207889" cy="1559681"/>
          </a:xfrm>
          <a:prstGeom prst="roundRect">
            <a:avLst>
              <a:gd name="adj" fmla="val 1155"/>
            </a:avLst>
          </a:prstGeom>
        </p:spPr>
      </p:pic>
    </p:spTree>
    <p:extLst>
      <p:ext uri="{BB962C8B-B14F-4D97-AF65-F5344CB8AC3E}">
        <p14:creationId xmlns:p14="http://schemas.microsoft.com/office/powerpoint/2010/main" val="207318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7284" y="4766481"/>
            <a:ext cx="10721128" cy="820600"/>
          </a:xfrm>
        </p:spPr>
        <p:txBody>
          <a:bodyPr/>
          <a:lstStyle/>
          <a:p>
            <a:r>
              <a:rPr lang="en-US" dirty="0"/>
              <a:t>Multimedia Context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07284" y="5617354"/>
            <a:ext cx="10721128" cy="722032"/>
          </a:xfrm>
        </p:spPr>
        <p:txBody>
          <a:bodyPr/>
          <a:lstStyle/>
          <a:p>
            <a:r>
              <a:rPr lang="en-US" dirty="0"/>
              <a:t>Embedding Audio and Video</a:t>
            </a:r>
          </a:p>
        </p:txBody>
      </p:sp>
      <p:pic>
        <p:nvPicPr>
          <p:cNvPr id="2050" name="Picture 2" descr="http://files.softicons.com/download/system-icons/crystal-project-icons-by-everaldo-coelho/png/256x256/apps/multimedi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448" y="990600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veryicon.com/icon/png/Folder/Vista%20Folders%203/multimed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2099481"/>
            <a:ext cx="2590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w3.org/html/logo/downloads/HTML5_Logo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1981200"/>
            <a:ext cx="2438400" cy="24384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77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#html-softuni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&lt;audio&gt;</a:t>
            </a:r>
            <a:r>
              <a:rPr lang="en-US" dirty="0"/>
              <a:t> element inserts</a:t>
            </a:r>
            <a:br>
              <a:rPr lang="en-US" dirty="0"/>
            </a:br>
            <a:r>
              <a:rPr lang="en-US" dirty="0"/>
              <a:t>audio player in the Web page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Audio formats supported: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MP3, OGG, WAV </a:t>
            </a:r>
          </a:p>
          <a:p>
            <a:pPr>
              <a:lnSpc>
                <a:spcPct val="100000"/>
              </a:lnSpc>
            </a:pPr>
            <a:r>
              <a:rPr lang="en-US" dirty="0"/>
              <a:t>Attributes: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autoplay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preload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4212" y="2490775"/>
            <a:ext cx="10820402" cy="15819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 controls autoplay&gt;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&lt;source src="horse.mp3" type="audio/mpeg"&gt;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&lt;/audio&gt;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Embedding Audio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12" y="1219200"/>
            <a:ext cx="5274513" cy="1661833"/>
          </a:xfrm>
          <a:prstGeom prst="roundRect">
            <a:avLst>
              <a:gd name="adj" fmla="val 4181"/>
            </a:avLst>
          </a:prstGeom>
        </p:spPr>
      </p:pic>
    </p:spTree>
    <p:extLst>
      <p:ext uri="{BB962C8B-B14F-4D97-AF65-F5344CB8AC3E}">
        <p14:creationId xmlns:p14="http://schemas.microsoft.com/office/powerpoint/2010/main" val="101389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&lt;video&gt;</a:t>
            </a:r>
            <a:r>
              <a:rPr lang="en-US" dirty="0"/>
              <a:t> element inserts video player in your site</a:t>
            </a:r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Video formats: MP</a:t>
            </a:r>
            <a:r>
              <a:rPr lang="bg-BG" dirty="0"/>
              <a:t>4</a:t>
            </a:r>
            <a:r>
              <a:rPr lang="en-US" dirty="0"/>
              <a:t>, OGG, </a:t>
            </a:r>
            <a:r>
              <a:rPr lang="en-US" noProof="1"/>
              <a:t>WebM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Attributes: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poster</a:t>
            </a:r>
            <a:r>
              <a:rPr lang="en-US" dirty="0"/>
              <a:t>,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autoplay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Embedding Video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65212" y="1923190"/>
            <a:ext cx="10058400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&lt;video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controls="controls"&gt;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src="shuttle.mp4" type="video/mp4"&gt;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src="shuttle.ogv" type="video/ogg"&gt;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Your browser does not support the HTML5 video.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&lt;/video&gt;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912" y="3962400"/>
            <a:ext cx="4091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6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253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/>
              <a:t>Complete HTML 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8253" y="5712544"/>
            <a:ext cx="9832319" cy="719034"/>
          </a:xfrm>
        </p:spPr>
        <p:txBody>
          <a:bodyPr/>
          <a:lstStyle/>
          <a:p>
            <a:r>
              <a:rPr lang="bg-BG" dirty="0"/>
              <a:t>Main Tags Used For Building Tables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12" y="990600"/>
            <a:ext cx="7867650" cy="3762375"/>
          </a:xfrm>
          <a:prstGeom prst="roundRect">
            <a:avLst>
              <a:gd name="adj" fmla="val 1815"/>
            </a:avLst>
          </a:prstGeom>
        </p:spPr>
      </p:pic>
    </p:spTree>
    <p:extLst>
      <p:ext uri="{BB962C8B-B14F-4D97-AF65-F5344CB8AC3E}">
        <p14:creationId xmlns:p14="http://schemas.microsoft.com/office/powerpoint/2010/main" val="3237671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</a:t>
            </a:r>
            <a:r>
              <a:rPr lang="en-GB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tags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creating tables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Tables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905000"/>
            <a:ext cx="105156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bg-BG" sz="2800" dirty="0">
                <a:solidFill>
                  <a:srgbClr val="F3CD60"/>
                </a:solidFill>
              </a:rPr>
              <a:t>&lt;table&gt;</a:t>
            </a:r>
            <a:endParaRPr lang="bg-BG" sz="2800" dirty="0"/>
          </a:p>
          <a:p>
            <a:r>
              <a:rPr lang="bg-BG" sz="2800" dirty="0"/>
              <a:t>  </a:t>
            </a:r>
            <a:r>
              <a:rPr lang="bg-BG" sz="2800" dirty="0">
                <a:solidFill>
                  <a:srgbClr val="F3CD60"/>
                </a:solidFill>
              </a:rPr>
              <a:t>&lt;tr&gt;</a:t>
            </a:r>
          </a:p>
          <a:p>
            <a:r>
              <a:rPr lang="bg-BG" sz="2800" dirty="0"/>
              <a:t>    </a:t>
            </a:r>
            <a:r>
              <a:rPr lang="bg-BG" sz="2800" dirty="0">
                <a:solidFill>
                  <a:srgbClr val="F3CD60"/>
                </a:solidFill>
              </a:rPr>
              <a:t>&lt;td&gt;</a:t>
            </a:r>
            <a:r>
              <a:rPr lang="bg-BG" sz="2800" dirty="0"/>
              <a:t>Cell 1.1</a:t>
            </a:r>
            <a:r>
              <a:rPr lang="bg-BG" sz="2800" dirty="0">
                <a:solidFill>
                  <a:srgbClr val="F3CD60"/>
                </a:solidFill>
              </a:rPr>
              <a:t>&lt;/td&gt;</a:t>
            </a:r>
          </a:p>
          <a:p>
            <a:r>
              <a:rPr lang="bg-BG" sz="2800" dirty="0"/>
              <a:t>    </a:t>
            </a:r>
            <a:r>
              <a:rPr lang="bg-BG" sz="2800" dirty="0">
                <a:solidFill>
                  <a:srgbClr val="F3CD60"/>
                </a:solidFill>
              </a:rPr>
              <a:t>&lt;td&gt;</a:t>
            </a:r>
            <a:r>
              <a:rPr lang="bg-BG" sz="2800" dirty="0"/>
              <a:t>Cell 1.2</a:t>
            </a:r>
            <a:r>
              <a:rPr lang="bg-BG" sz="2800" dirty="0">
                <a:solidFill>
                  <a:srgbClr val="F3CD60"/>
                </a:solidFill>
              </a:rPr>
              <a:t>&lt;/td&gt;</a:t>
            </a:r>
          </a:p>
          <a:p>
            <a:r>
              <a:rPr lang="bg-BG" sz="2800" dirty="0"/>
              <a:t>  </a:t>
            </a:r>
            <a:r>
              <a:rPr lang="bg-BG" sz="2800" dirty="0">
                <a:solidFill>
                  <a:srgbClr val="F3CD60"/>
                </a:solidFill>
              </a:rPr>
              <a:t>&lt;/tr&gt;</a:t>
            </a:r>
          </a:p>
          <a:p>
            <a:r>
              <a:rPr lang="bg-BG" sz="2800" dirty="0">
                <a:solidFill>
                  <a:srgbClr val="F3CD60"/>
                </a:solidFill>
              </a:rPr>
              <a:t>  &lt;tr&gt;</a:t>
            </a:r>
          </a:p>
          <a:p>
            <a:r>
              <a:rPr lang="bg-BG" sz="2800" dirty="0">
                <a:solidFill>
                  <a:srgbClr val="F3CD60"/>
                </a:solidFill>
              </a:rPr>
              <a:t>    &lt;td&gt;</a:t>
            </a:r>
            <a:r>
              <a:rPr lang="bg-BG" sz="2800" dirty="0"/>
              <a:t>Cell 2.1</a:t>
            </a:r>
            <a:r>
              <a:rPr lang="bg-BG" sz="2800" dirty="0">
                <a:solidFill>
                  <a:srgbClr val="F3CD60"/>
                </a:solidFill>
              </a:rPr>
              <a:t>&lt;/td&gt;</a:t>
            </a:r>
          </a:p>
          <a:p>
            <a:r>
              <a:rPr lang="bg-BG" sz="2800" dirty="0"/>
              <a:t>    </a:t>
            </a:r>
            <a:r>
              <a:rPr lang="bg-BG" sz="2800" dirty="0">
                <a:solidFill>
                  <a:srgbClr val="F3CD60"/>
                </a:solidFill>
              </a:rPr>
              <a:t>&lt;td&gt;</a:t>
            </a:r>
            <a:r>
              <a:rPr lang="bg-BG" sz="2800" dirty="0"/>
              <a:t>Cell 2.2</a:t>
            </a:r>
            <a:r>
              <a:rPr lang="bg-BG" sz="2800" dirty="0">
                <a:solidFill>
                  <a:srgbClr val="F3CD60"/>
                </a:solidFill>
              </a:rPr>
              <a:t>&lt;/td&gt;</a:t>
            </a:r>
          </a:p>
          <a:p>
            <a:r>
              <a:rPr lang="bg-BG" sz="2800" dirty="0">
                <a:solidFill>
                  <a:srgbClr val="F3CD60"/>
                </a:solidFill>
              </a:rPr>
              <a:t>  &lt;/tr&gt;</a:t>
            </a:r>
          </a:p>
          <a:p>
            <a:r>
              <a:rPr lang="bg-BG" sz="2800" dirty="0">
                <a:solidFill>
                  <a:srgbClr val="F3CD60"/>
                </a:solidFill>
              </a:rPr>
              <a:t>&lt;/table&gt;</a:t>
            </a:r>
            <a:endParaRPr lang="en-US" sz="2800" dirty="0">
              <a:solidFill>
                <a:srgbClr val="F3CD60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5427084" y="2144008"/>
            <a:ext cx="3276600" cy="1047750"/>
          </a:xfrm>
          <a:prstGeom prst="wedgeRoundRectCallout">
            <a:avLst>
              <a:gd name="adj1" fmla="val -85835"/>
              <a:gd name="adj2" fmla="val -327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table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&lt;table&gt;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5425496" y="3412294"/>
            <a:ext cx="2590800" cy="1067955"/>
          </a:xfrm>
          <a:prstGeom prst="wedgeRoundRectCallout">
            <a:avLst>
              <a:gd name="adj1" fmla="val -100830"/>
              <a:gd name="adj2" fmla="val 3158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Rows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&lt;tr&gt;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002769" y="4701100"/>
            <a:ext cx="2685472" cy="1528502"/>
          </a:xfrm>
          <a:prstGeom prst="wedgeRoundRectCallout">
            <a:avLst>
              <a:gd name="adj1" fmla="val -77097"/>
              <a:gd name="adj2" fmla="val -387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data (cells)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&lt;td&gt;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342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542799" cy="55703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Complete tables </a:t>
            </a:r>
            <a:r>
              <a:rPr lang="en-US" sz="3600" dirty="0">
                <a:solidFill>
                  <a:srgbClr val="FBEEDC"/>
                </a:solidFill>
              </a:rPr>
              <a:t>use best practices in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HTML 5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3400" dirty="0">
                <a:solidFill>
                  <a:srgbClr val="FBEEDC"/>
                </a:solidFill>
              </a:rPr>
              <a:t>There are </a:t>
            </a:r>
            <a:r>
              <a:rPr lang="en-US" sz="3400" dirty="0">
                <a:solidFill>
                  <a:srgbClr val="F3CD60"/>
                </a:solidFill>
              </a:rPr>
              <a:t>three</a:t>
            </a:r>
            <a:r>
              <a:rPr lang="en-US" sz="3400" dirty="0">
                <a:solidFill>
                  <a:srgbClr val="FBEEDC"/>
                </a:solidFill>
              </a:rPr>
              <a:t> specific parts</a:t>
            </a:r>
            <a:br>
              <a:rPr lang="en-US" sz="3400" dirty="0">
                <a:solidFill>
                  <a:srgbClr val="FBEEDC"/>
                </a:solidFill>
              </a:rPr>
            </a:br>
            <a:r>
              <a:rPr lang="en-US" sz="3400" dirty="0">
                <a:solidFill>
                  <a:srgbClr val="FBEEDC"/>
                </a:solidFill>
              </a:rPr>
              <a:t>in every table: 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sz="3200" dirty="0">
                <a:solidFill>
                  <a:srgbClr val="F3CD60"/>
                </a:solidFill>
              </a:rPr>
              <a:t>Table header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sz="3200" dirty="0">
                <a:solidFill>
                  <a:srgbClr val="F3CD60"/>
                </a:solidFill>
              </a:rPr>
              <a:t>Table body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sz="3200" dirty="0">
                <a:solidFill>
                  <a:srgbClr val="F3CD60"/>
                </a:solidFill>
              </a:rPr>
              <a:t>Table footer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Complete HTML Tables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627812" y="1903014"/>
            <a:ext cx="4572000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/>
              <a:t>&lt;table&gt;</a:t>
            </a:r>
            <a:endParaRPr lang="en-US" sz="2800" dirty="0"/>
          </a:p>
          <a:p>
            <a:r>
              <a:rPr lang="en-US" sz="2800"/>
              <a:t>  </a:t>
            </a:r>
            <a:r>
              <a:rPr lang="en-US" sz="2800">
                <a:solidFill>
                  <a:srgbClr val="F3CD60"/>
                </a:solidFill>
              </a:rPr>
              <a:t>&lt;thead&gt;</a:t>
            </a:r>
            <a:r>
              <a:rPr lang="en-US" sz="2800"/>
              <a:t>…</a:t>
            </a:r>
            <a:r>
              <a:rPr lang="en-US" sz="2800">
                <a:solidFill>
                  <a:srgbClr val="F3CD60"/>
                </a:solidFill>
              </a:rPr>
              <a:t>&lt;/thead&gt;</a:t>
            </a:r>
            <a:endParaRPr lang="en-US" sz="2800" dirty="0">
              <a:solidFill>
                <a:srgbClr val="F3CD60"/>
              </a:solidFill>
            </a:endParaRPr>
          </a:p>
          <a:p>
            <a:r>
              <a:rPr lang="en-US" sz="2800"/>
              <a:t>  </a:t>
            </a:r>
            <a:r>
              <a:rPr lang="en-US" sz="2800">
                <a:solidFill>
                  <a:srgbClr val="F3CD60"/>
                </a:solidFill>
              </a:rPr>
              <a:t>&lt;tbody&gt;</a:t>
            </a:r>
            <a:endParaRPr lang="en-US" sz="2800" dirty="0">
              <a:solidFill>
                <a:srgbClr val="F3CD60"/>
              </a:solidFill>
            </a:endParaRPr>
          </a:p>
          <a:p>
            <a:r>
              <a:rPr lang="en-US" sz="2800"/>
              <a:t>    &lt;tr&gt;</a:t>
            </a:r>
            <a:endParaRPr lang="en-US" sz="2800" dirty="0"/>
          </a:p>
          <a:p>
            <a:r>
              <a:rPr lang="en-US" sz="2800"/>
              <a:t>      </a:t>
            </a:r>
            <a:r>
              <a:rPr lang="en-US" sz="2800">
                <a:solidFill>
                  <a:srgbClr val="F3CD60"/>
                </a:solidFill>
              </a:rPr>
              <a:t>&lt;td&gt;</a:t>
            </a:r>
            <a:r>
              <a:rPr lang="en-US" sz="2800"/>
              <a:t>Mark</a:t>
            </a:r>
            <a:r>
              <a:rPr lang="en-US" sz="2800">
                <a:solidFill>
                  <a:srgbClr val="F3CD60"/>
                </a:solidFill>
              </a:rPr>
              <a:t>&lt;/td&gt;</a:t>
            </a:r>
            <a:endParaRPr lang="en-US" sz="2800" dirty="0">
              <a:solidFill>
                <a:srgbClr val="F3CD60"/>
              </a:solidFill>
            </a:endParaRPr>
          </a:p>
          <a:p>
            <a:r>
              <a:rPr lang="en-US" sz="2800"/>
              <a:t>      </a:t>
            </a:r>
            <a:r>
              <a:rPr lang="en-US" sz="2800">
                <a:solidFill>
                  <a:srgbClr val="F3CD60"/>
                </a:solidFill>
              </a:rPr>
              <a:t>&lt;td&gt;</a:t>
            </a:r>
            <a:r>
              <a:rPr lang="en-US" sz="2800"/>
              <a:t>5,75</a:t>
            </a:r>
            <a:r>
              <a:rPr lang="en-US" sz="2800">
                <a:solidFill>
                  <a:srgbClr val="F3CD60"/>
                </a:solidFill>
              </a:rPr>
              <a:t>&lt;/td&gt;</a:t>
            </a:r>
            <a:endParaRPr lang="en-US" sz="2800" dirty="0">
              <a:solidFill>
                <a:srgbClr val="F3CD60"/>
              </a:solidFill>
            </a:endParaRPr>
          </a:p>
          <a:p>
            <a:r>
              <a:rPr lang="en-US" sz="2800"/>
              <a:t>    &lt;/tr&gt;</a:t>
            </a:r>
            <a:endParaRPr lang="en-US" sz="2800" dirty="0"/>
          </a:p>
          <a:p>
            <a:r>
              <a:rPr lang="en-US" sz="2800"/>
              <a:t>  </a:t>
            </a:r>
            <a:r>
              <a:rPr lang="en-US" sz="2800">
                <a:solidFill>
                  <a:srgbClr val="F3CD60"/>
                </a:solidFill>
              </a:rPr>
              <a:t>&lt;/tbody&gt;</a:t>
            </a:r>
            <a:endParaRPr lang="en-US" sz="2800" dirty="0">
              <a:solidFill>
                <a:srgbClr val="F3CD60"/>
              </a:solidFill>
            </a:endParaRPr>
          </a:p>
          <a:p>
            <a:r>
              <a:rPr lang="en-US" sz="2800">
                <a:solidFill>
                  <a:srgbClr val="F3CD60"/>
                </a:solidFill>
              </a:rPr>
              <a:t>  </a:t>
            </a:r>
            <a:r>
              <a:rPr lang="en-US" sz="2800">
                <a:solidFill>
                  <a:srgbClr val="F3CD60"/>
                </a:solidFill>
              </a:rPr>
              <a:t>&lt;tfoot&gt;</a:t>
            </a:r>
            <a:r>
              <a:rPr lang="en-US" sz="2800"/>
              <a:t>…</a:t>
            </a:r>
            <a:r>
              <a:rPr lang="en-US" sz="2800">
                <a:solidFill>
                  <a:srgbClr val="F3CD60"/>
                </a:solidFill>
              </a:rPr>
              <a:t>&lt;/tfoot&gt;</a:t>
            </a:r>
            <a:endParaRPr lang="en-US" sz="2800" dirty="0">
              <a:solidFill>
                <a:srgbClr val="F3CD60"/>
              </a:solidFill>
            </a:endParaRPr>
          </a:p>
          <a:p>
            <a:r>
              <a:rPr lang="en-US" sz="2800"/>
              <a:t>&lt;/table&gt;</a:t>
            </a:r>
            <a:endParaRPr lang="en-US" sz="2800" dirty="0"/>
          </a:p>
        </p:txBody>
      </p:sp>
      <p:sp>
        <p:nvSpPr>
          <p:cNvPr id="7" name="Right Arrow 6"/>
          <p:cNvSpPr/>
          <p:nvPr/>
        </p:nvSpPr>
        <p:spPr>
          <a:xfrm>
            <a:off x="4189412" y="3924188"/>
            <a:ext cx="1905000" cy="484632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89656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35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</a:t>
            </a:r>
            <a:r>
              <a:rPr lang="bg-BG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&lt;thead&gt;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header content</a:t>
            </a:r>
            <a:b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an HTML table</a:t>
            </a:r>
            <a:endParaRPr lang="bg-BG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defines a header cell</a:t>
            </a:r>
            <a:b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an HTML table</a:t>
            </a:r>
            <a:endParaRPr lang="bg-BG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</a:t>
            </a:r>
            <a:r>
              <a:rPr lang="bg-BG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Footer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&lt;tfoot&gt;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footer content</a:t>
            </a:r>
            <a:b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an HTML table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Complete HTML Tables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08812" y="1151118"/>
            <a:ext cx="4495800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&lt;table&gt;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&lt;thead&gt;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&lt;tr&gt;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&lt;/th&gt;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Mark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&lt;/th&gt;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&lt;/tr&gt;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&lt;/thead&gt;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&lt;!--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 TODO: &lt;tbody&gt;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--&gt;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&lt;tfoot&gt;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&lt;td&gt;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&lt;/td&gt;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&lt;td&gt;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5,50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&lt;/td&gt;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&lt;/tfoot&gt;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&lt;/table&gt;</a:t>
            </a:r>
          </a:p>
        </p:txBody>
      </p:sp>
    </p:spTree>
    <p:extLst>
      <p:ext uri="{BB962C8B-B14F-4D97-AF65-F5344CB8AC3E}">
        <p14:creationId xmlns:p14="http://schemas.microsoft.com/office/powerpoint/2010/main" val="167806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5141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Merge rows and columns</a:t>
            </a:r>
            <a:endParaRPr lang="bg-BG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FBEEDC"/>
                </a:solidFill>
              </a:rPr>
              <a:t>Columns</a:t>
            </a:r>
            <a:endParaRPr lang="bg-BG" sz="3200" dirty="0">
              <a:solidFill>
                <a:srgbClr val="FBEEDC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Complete HTML Tables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111" y="3959934"/>
            <a:ext cx="2066599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[1,1]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2951802" y="3959933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[1,2]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08110" y="5274693"/>
            <a:ext cx="4436077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dirty="0"/>
              <a:t>Cell [2,1]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231336" y="1066799"/>
            <a:ext cx="515205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Rows </a:t>
            </a:r>
            <a:endParaRPr lang="bg-BG" dirty="0">
              <a:solidFill>
                <a:srgbClr val="FBEEDC"/>
              </a:solidFill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231336" y="3959934"/>
            <a:ext cx="2011798" cy="1368000"/>
          </a:xfrm>
          <a:custGeom>
            <a:avLst/>
            <a:gdLst>
              <a:gd name="connsiteX0" fmla="*/ 0 w 2011798"/>
              <a:gd name="connsiteY0" fmla="*/ 0 h 587441"/>
              <a:gd name="connsiteX1" fmla="*/ 2011798 w 2011798"/>
              <a:gd name="connsiteY1" fmla="*/ 0 h 587441"/>
              <a:gd name="connsiteX2" fmla="*/ 2011798 w 2011798"/>
              <a:gd name="connsiteY2" fmla="*/ 587441 h 587441"/>
              <a:gd name="connsiteX3" fmla="*/ 0 w 2011798"/>
              <a:gd name="connsiteY3" fmla="*/ 587441 h 587441"/>
              <a:gd name="connsiteX4" fmla="*/ 0 w 2011798"/>
              <a:gd name="connsiteY4" fmla="*/ 0 h 587441"/>
              <a:gd name="connsiteX0" fmla="*/ 0 w 2011798"/>
              <a:gd name="connsiteY0" fmla="*/ 0 h 1719556"/>
              <a:gd name="connsiteX1" fmla="*/ 2011798 w 2011798"/>
              <a:gd name="connsiteY1" fmla="*/ 0 h 1719556"/>
              <a:gd name="connsiteX2" fmla="*/ 2011798 w 2011798"/>
              <a:gd name="connsiteY2" fmla="*/ 587441 h 1719556"/>
              <a:gd name="connsiteX3" fmla="*/ 14515 w 2011798"/>
              <a:gd name="connsiteY3" fmla="*/ 1719556 h 1719556"/>
              <a:gd name="connsiteX4" fmla="*/ 0 w 2011798"/>
              <a:gd name="connsiteY4" fmla="*/ 0 h 1719556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19556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05042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734070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588927 h 1734070"/>
              <a:gd name="connsiteX4" fmla="*/ 0 w 2026312"/>
              <a:gd name="connsiteY4" fmla="*/ 0 h 1734070"/>
              <a:gd name="connsiteX0" fmla="*/ 0 w 2011798"/>
              <a:gd name="connsiteY0" fmla="*/ 0 h 1646984"/>
              <a:gd name="connsiteX1" fmla="*/ 2011798 w 2011798"/>
              <a:gd name="connsiteY1" fmla="*/ 0 h 1646984"/>
              <a:gd name="connsiteX2" fmla="*/ 2011798 w 2011798"/>
              <a:gd name="connsiteY2" fmla="*/ 1646984 h 1646984"/>
              <a:gd name="connsiteX3" fmla="*/ 1 w 2011798"/>
              <a:gd name="connsiteY3" fmla="*/ 1588927 h 1646984"/>
              <a:gd name="connsiteX4" fmla="*/ 0 w 2011798"/>
              <a:gd name="connsiteY4" fmla="*/ 0 h 1646984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1997284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2011798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798" h="1588927">
                <a:moveTo>
                  <a:pt x="0" y="0"/>
                </a:moveTo>
                <a:lnTo>
                  <a:pt x="2011798" y="0"/>
                </a:lnTo>
                <a:lnTo>
                  <a:pt x="2011798" y="1588927"/>
                </a:lnTo>
                <a:lnTo>
                  <a:pt x="1" y="1588927"/>
                </a:lnTo>
                <a:cubicBezTo>
                  <a:pt x="1" y="1010904"/>
                  <a:pt x="0" y="57802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9000"/>
              </a:spcBef>
              <a:spcAft>
                <a:spcPts val="9000"/>
              </a:spcAft>
            </a:pPr>
            <a:r>
              <a:rPr lang="en-US" dirty="0"/>
              <a:t>Cell [1,1]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9220871" y="3964299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[1,2]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9220871" y="4717978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[2,2]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642406" y="3073797"/>
            <a:ext cx="2060775" cy="617721"/>
          </a:xfrm>
          <a:prstGeom prst="wedgeRoundRectCallout">
            <a:avLst>
              <a:gd name="adj1" fmla="val 25350"/>
              <a:gd name="adj2" fmla="val 901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colspan="1"</a:t>
            </a:r>
            <a:endParaRPr lang="bg-BG" sz="2800" dirty="0"/>
          </a:p>
        </p:txBody>
      </p:sp>
      <p:sp>
        <p:nvSpPr>
          <p:cNvPr id="16" name="Rounded Rectangular Callout 15"/>
          <p:cNvSpPr/>
          <p:nvPr/>
        </p:nvSpPr>
        <p:spPr>
          <a:xfrm>
            <a:off x="3114655" y="3081000"/>
            <a:ext cx="2060775" cy="577312"/>
          </a:xfrm>
          <a:prstGeom prst="wedgeRoundRectCallout">
            <a:avLst>
              <a:gd name="adj1" fmla="val -20079"/>
              <a:gd name="adj2" fmla="val 962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colspan="1"</a:t>
            </a:r>
            <a:endParaRPr lang="bg-BG" sz="2800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5280136" y="5799348"/>
            <a:ext cx="2106200" cy="661480"/>
          </a:xfrm>
          <a:prstGeom prst="wedgeRoundRectCallout">
            <a:avLst>
              <a:gd name="adj1" fmla="val -83143"/>
              <a:gd name="adj2" fmla="val -601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colspan="2"</a:t>
            </a:r>
            <a:endParaRPr lang="bg-BG" sz="2800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5894543" y="3073797"/>
            <a:ext cx="2183746" cy="577312"/>
          </a:xfrm>
          <a:prstGeom prst="wedgeRoundRectCallout">
            <a:avLst>
              <a:gd name="adj1" fmla="val 23729"/>
              <a:gd name="adj2" fmla="val 1289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rowspan="2"</a:t>
            </a:r>
            <a:endParaRPr lang="bg-BG" sz="28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9220871" y="3077110"/>
            <a:ext cx="2183746" cy="577312"/>
          </a:xfrm>
          <a:prstGeom prst="wedgeRoundRectCallout">
            <a:avLst>
              <a:gd name="adj1" fmla="val 10768"/>
              <a:gd name="adj2" fmla="val 1025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rowspan="1"</a:t>
            </a:r>
            <a:endParaRPr lang="bg-BG" sz="2800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7840828" y="5818063"/>
            <a:ext cx="2183746" cy="577312"/>
          </a:xfrm>
          <a:prstGeom prst="wedgeRoundRectCallout">
            <a:avLst>
              <a:gd name="adj1" fmla="val 49318"/>
              <a:gd name="adj2" fmla="val -1488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rowspan="1"</a:t>
            </a:r>
            <a:endParaRPr lang="bg-BG" sz="2800" dirty="0"/>
          </a:p>
        </p:txBody>
      </p:sp>
      <p:sp>
        <p:nvSpPr>
          <p:cNvPr id="21" name="Text Placeholder 5"/>
          <p:cNvSpPr txBox="1">
            <a:spLocks/>
          </p:cNvSpPr>
          <p:nvPr/>
        </p:nvSpPr>
        <p:spPr>
          <a:xfrm>
            <a:off x="646131" y="1660603"/>
            <a:ext cx="10680940" cy="710552"/>
          </a:xfrm>
          <a:custGeom>
            <a:avLst/>
            <a:gdLst>
              <a:gd name="connsiteX0" fmla="*/ 0 w 2011798"/>
              <a:gd name="connsiteY0" fmla="*/ 0 h 587441"/>
              <a:gd name="connsiteX1" fmla="*/ 2011798 w 2011798"/>
              <a:gd name="connsiteY1" fmla="*/ 0 h 587441"/>
              <a:gd name="connsiteX2" fmla="*/ 2011798 w 2011798"/>
              <a:gd name="connsiteY2" fmla="*/ 587441 h 587441"/>
              <a:gd name="connsiteX3" fmla="*/ 0 w 2011798"/>
              <a:gd name="connsiteY3" fmla="*/ 587441 h 587441"/>
              <a:gd name="connsiteX4" fmla="*/ 0 w 2011798"/>
              <a:gd name="connsiteY4" fmla="*/ 0 h 587441"/>
              <a:gd name="connsiteX0" fmla="*/ 0 w 2011798"/>
              <a:gd name="connsiteY0" fmla="*/ 0 h 1719556"/>
              <a:gd name="connsiteX1" fmla="*/ 2011798 w 2011798"/>
              <a:gd name="connsiteY1" fmla="*/ 0 h 1719556"/>
              <a:gd name="connsiteX2" fmla="*/ 2011798 w 2011798"/>
              <a:gd name="connsiteY2" fmla="*/ 587441 h 1719556"/>
              <a:gd name="connsiteX3" fmla="*/ 14515 w 2011798"/>
              <a:gd name="connsiteY3" fmla="*/ 1719556 h 1719556"/>
              <a:gd name="connsiteX4" fmla="*/ 0 w 2011798"/>
              <a:gd name="connsiteY4" fmla="*/ 0 h 1719556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19556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05042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734070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588927 h 1734070"/>
              <a:gd name="connsiteX4" fmla="*/ 0 w 2026312"/>
              <a:gd name="connsiteY4" fmla="*/ 0 h 1734070"/>
              <a:gd name="connsiteX0" fmla="*/ 0 w 2011798"/>
              <a:gd name="connsiteY0" fmla="*/ 0 h 1646984"/>
              <a:gd name="connsiteX1" fmla="*/ 2011798 w 2011798"/>
              <a:gd name="connsiteY1" fmla="*/ 0 h 1646984"/>
              <a:gd name="connsiteX2" fmla="*/ 2011798 w 2011798"/>
              <a:gd name="connsiteY2" fmla="*/ 1646984 h 1646984"/>
              <a:gd name="connsiteX3" fmla="*/ 1 w 2011798"/>
              <a:gd name="connsiteY3" fmla="*/ 1588927 h 1646984"/>
              <a:gd name="connsiteX4" fmla="*/ 0 w 2011798"/>
              <a:gd name="connsiteY4" fmla="*/ 0 h 1646984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1997284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2011798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798" h="1588927">
                <a:moveTo>
                  <a:pt x="0" y="0"/>
                </a:moveTo>
                <a:lnTo>
                  <a:pt x="2011798" y="0"/>
                </a:lnTo>
                <a:lnTo>
                  <a:pt x="2011798" y="1588927"/>
                </a:lnTo>
                <a:lnTo>
                  <a:pt x="1" y="1588927"/>
                </a:lnTo>
                <a:cubicBezTo>
                  <a:pt x="1" y="1010904"/>
                  <a:pt x="0" y="57802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9000"/>
              </a:spcBef>
              <a:spcAft>
                <a:spcPts val="9000"/>
              </a:spcAft>
            </a:pPr>
            <a:r>
              <a:rPr lang="en-US" sz="3200" dirty="0"/>
              <a:t>&lt;td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colspan="2"</a:t>
            </a:r>
            <a:r>
              <a:rPr lang="en-US" sz="3200" dirty="0"/>
              <a:t>&gt;Sum: $180&lt;/td&gt;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8352269" y="4401803"/>
            <a:ext cx="788201" cy="330899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ight Arrow 22"/>
          <p:cNvSpPr/>
          <p:nvPr/>
        </p:nvSpPr>
        <p:spPr>
          <a:xfrm rot="5400000">
            <a:off x="2554121" y="4789193"/>
            <a:ext cx="460502" cy="307230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67145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HTML table like the screenshot below: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Exam Results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645" y="2017712"/>
            <a:ext cx="7619535" cy="4386217"/>
          </a:xfrm>
          <a:prstGeom prst="roundRect">
            <a:avLst>
              <a:gd name="adj" fmla="val 1325"/>
            </a:avLst>
          </a:prstGeom>
        </p:spPr>
      </p:pic>
    </p:spTree>
    <p:extLst>
      <p:ext uri="{BB962C8B-B14F-4D97-AF65-F5344CB8AC3E}">
        <p14:creationId xmlns:p14="http://schemas.microsoft.com/office/powerpoint/2010/main" val="2909046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Exam Results (HTML +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2" y="1230154"/>
            <a:ext cx="10944000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&lt;tr&gt;&lt;th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colspan="4"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&gt;Web Fundamentals&lt;/th&gt;&lt;/tr&gt;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class="bold"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&amp;#8470;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TODO:put</a:t>
            </a:r>
            <a:r>
              <a:rPr lang="en-US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  <a:r>
              <a:rPr lang="en-US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rest</a:t>
            </a:r>
            <a:r>
              <a:rPr lang="en-US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&lt;td&gt; </a:t>
            </a:r>
            <a:r>
              <a:rPr lang="en-US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… </a:t>
            </a:r>
            <a:r>
              <a:rPr lang="en-US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</a:t>
            </a: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TODO:put</a:t>
            </a: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</a:t>
            </a: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rest</a:t>
            </a: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</a:t>
            </a: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… </a:t>
            </a:r>
            <a:r>
              <a:rPr lang="en-GB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endParaRPr lang="en-US" sz="30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</p:txBody>
      </p:sp>
    </p:spTree>
    <p:extLst>
      <p:ext uri="{BB962C8B-B14F-4D97-AF65-F5344CB8AC3E}">
        <p14:creationId xmlns:p14="http://schemas.microsoft.com/office/powerpoint/2010/main" val="412562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Exam Results (More HTML +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9912" y="979090"/>
            <a:ext cx="110490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colspan="4"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class="result"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9912" y="2895600"/>
            <a:ext cx="58293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table, td, tr, th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1px solid #000000;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padding-left: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65141" y="2895600"/>
            <a:ext cx="4452183" cy="3293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.bold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.result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400px;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padding-right: 5px;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756" y="6229925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9030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9296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HTML Document Structure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1446212" y="5562600"/>
            <a:ext cx="9296400" cy="749117"/>
          </a:xfrm>
        </p:spPr>
        <p:txBody>
          <a:bodyPr/>
          <a:lstStyle/>
          <a:p>
            <a:r>
              <a:rPr lang="en-US" dirty="0"/>
              <a:t>HTML Document, Doctype, Head, Body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973" y="1128872"/>
            <a:ext cx="7040878" cy="321452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Character entities </a:t>
            </a:r>
            <a:r>
              <a:rPr lang="en-US" dirty="0"/>
              <a:t>show special characters in 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Entities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755" y="1910831"/>
            <a:ext cx="3414600" cy="4195080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967" y="2892063"/>
            <a:ext cx="385164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&lt;some-Text-example&gt;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912812" y="1981200"/>
            <a:ext cx="3124200" cy="678932"/>
          </a:xfrm>
          <a:prstGeom prst="wedgeRoundRectCallout">
            <a:avLst>
              <a:gd name="adj1" fmla="val 21020"/>
              <a:gd name="adj2" fmla="val 9283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800" dirty="0"/>
              <a:t>Incorrect html-tag</a:t>
            </a:r>
            <a:endParaRPr lang="en-GB" sz="28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88329" y="4953000"/>
            <a:ext cx="5105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&amp;lt;some-Text-example&amp;gt;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03968" y="3686591"/>
            <a:ext cx="3461644" cy="997095"/>
          </a:xfrm>
          <a:prstGeom prst="wedgeRoundRectCallout">
            <a:avLst>
              <a:gd name="adj1" fmla="val -24055"/>
              <a:gd name="adj2" fmla="val 8706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800" dirty="0"/>
              <a:t>Will display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&lt;some-Text-example&gt;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698" y="4008371"/>
            <a:ext cx="3079608" cy="496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905" y="1910831"/>
            <a:ext cx="3190636" cy="167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9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Modernizr</a:t>
            </a:r>
          </a:p>
          <a:p>
            <a:pPr lvl="1"/>
            <a:r>
              <a:rPr lang="en-US" sz="3000" dirty="0"/>
              <a:t>Modern HTML for old browsers</a:t>
            </a:r>
          </a:p>
          <a:p>
            <a:pPr lvl="1"/>
            <a:r>
              <a:rPr lang="en-US" sz="3000" dirty="0">
                <a:hlinkClick r:id="rId2"/>
              </a:rPr>
              <a:t>http://modernizr.com</a:t>
            </a:r>
            <a:r>
              <a:rPr lang="en-US" sz="3000" dirty="0"/>
              <a:t> </a:t>
            </a:r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Browser Support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267" y="1524000"/>
            <a:ext cx="3401786" cy="1905000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98512" y="3468231"/>
            <a:ext cx="58293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802489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HTML document structure:</a:t>
            </a:r>
          </a:p>
          <a:p>
            <a:endParaRPr lang="en-US" dirty="0"/>
          </a:p>
          <a:p>
            <a:r>
              <a:rPr lang="en-US" dirty="0"/>
              <a:t>HTML semantic tags:</a:t>
            </a:r>
          </a:p>
          <a:p>
            <a:endParaRPr lang="en-US" dirty="0"/>
          </a:p>
          <a:p>
            <a:r>
              <a:rPr lang="en-US" dirty="0"/>
              <a:t>HTML table tags:</a:t>
            </a:r>
          </a:p>
          <a:p>
            <a:endParaRPr lang="en-US" dirty="0"/>
          </a:p>
          <a:p>
            <a:r>
              <a:rPr lang="en-US" dirty="0"/>
              <a:t>HTML entities: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812" y="1000279"/>
            <a:ext cx="2638411" cy="195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4224" y="1869757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&lt;!DOCTYPE&gt;,&lt;html&gt;,&lt;head&gt;,&lt;body&gt;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4224" y="3317557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&lt;nav&gt;,&lt;header&gt;,&lt;main&gt;,&lt;footer&gt;…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64224" y="4694033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&lt;table&gt;,&lt;thead&gt;,&lt;tbody&gt;,&lt;tfoot&gt;…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64224" y="5984557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&amp;copy; &amp;trade; &amp;lt &amp;gt…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023" y="3104136"/>
            <a:ext cx="3386989" cy="348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6560346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4012" y="3429000"/>
            <a:ext cx="5213863" cy="18242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4" action="ppaction://hlinkfile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2" tooltip="Software University Foundation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65547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 elements for each HTML document:</a:t>
            </a:r>
          </a:p>
          <a:p>
            <a:pPr marL="628650" lvl="1" indent="-266700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html&gt;</a:t>
            </a:r>
            <a:r>
              <a:rPr lang="en-US" dirty="0"/>
              <a:t> element</a:t>
            </a:r>
          </a:p>
          <a:p>
            <a:pPr marL="608013" lvl="1" indent="-246063"/>
            <a:r>
              <a:rPr lang="en-US" dirty="0"/>
              <a:t>All the content of the Web page is inside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&lt;html&gt;</a:t>
            </a:r>
            <a:r>
              <a:rPr lang="en-US" dirty="0"/>
              <a:t>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3436" y="4191000"/>
            <a:ext cx="10518776" cy="2057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34325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4102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contains markup not visible to the user</a:t>
            </a:r>
          </a:p>
          <a:p>
            <a:pPr lvl="1"/>
            <a:r>
              <a:rPr lang="en-US" dirty="0"/>
              <a:t>But helps the browser to render correctly the HTML document</a:t>
            </a:r>
          </a:p>
          <a:p>
            <a:pPr>
              <a:spcBef>
                <a:spcPts val="1800"/>
              </a:spcBef>
            </a:pPr>
            <a:r>
              <a:rPr lang="en-US" dirty="0"/>
              <a:t>What is in </a:t>
            </a: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/>
              <a:t> definitions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Styles</a:t>
            </a:r>
            <a:r>
              <a:rPr lang="en-US" dirty="0"/>
              <a:t> declarations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Scripts</a:t>
            </a:r>
            <a:r>
              <a:rPr lang="en-US" dirty="0"/>
              <a:t> declarations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722812" y="4294908"/>
            <a:ext cx="6934200" cy="11229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&lt;link rel="stylesheet" type="text/css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</a:rPr>
              <a:t>" href="site.css"&gt;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722812" y="5712686"/>
            <a:ext cx="6934200" cy="6705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</a:rPr>
              <a:t>script src="main.js"&gt;&lt;/script&gt;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723060" y="3329914"/>
            <a:ext cx="6934200" cy="6705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&lt;meta charset="UTF-8"&gt;</a:t>
            </a: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828022" y="2590800"/>
            <a:ext cx="4648200" cy="620827"/>
          </a:xfrm>
          <a:prstGeom prst="wedgeRoundRectCallout">
            <a:avLst>
              <a:gd name="adj1" fmla="val -56008"/>
              <a:gd name="adj2" fmla="val 500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Specify the character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encoding</a:t>
            </a:r>
            <a:endParaRPr lang="bg-BG" sz="2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95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4102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dirty="0"/>
              <a:t> tag – </a:t>
            </a:r>
            <a:r>
              <a:rPr lang="en-GB" dirty="0"/>
              <a:t>HTML document title</a:t>
            </a:r>
          </a:p>
          <a:p>
            <a:pPr lvl="1"/>
            <a:endParaRPr lang="en-US" dirty="0"/>
          </a:p>
          <a:p>
            <a:pPr marL="377887" lvl="1" indent="0">
              <a:buNone/>
            </a:pPr>
            <a:endParaRPr lang="en-US" dirty="0"/>
          </a:p>
          <a:p>
            <a:pPr marL="377887" lvl="1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favicon</a:t>
            </a:r>
            <a:r>
              <a:rPr lang="en-US" dirty="0"/>
              <a:t> – a site icon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Favicon generator: </a:t>
            </a:r>
            <a:r>
              <a:rPr lang="en-US" dirty="0">
                <a:hlinkClick r:id="rId2"/>
              </a:rPr>
              <a:t>http://www.favicon-generator.org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15284" y="4607752"/>
            <a:ext cx="8631927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/>
              <a:t>&lt;</a:t>
            </a:r>
            <a:r>
              <a:rPr lang="en-US" sz="2800"/>
              <a:t>link href="/favicon.ico"</a:t>
            </a:r>
            <a:br>
              <a:rPr lang="en-US" sz="2800"/>
            </a:br>
            <a:r>
              <a:rPr lang="en-US" sz="2800"/>
              <a:t>rel="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</a:rPr>
              <a:t>shortcut icon</a:t>
            </a:r>
            <a:r>
              <a:rPr lang="en-US" sz="2800"/>
              <a:t>" </a:t>
            </a:r>
            <a:r>
              <a:rPr lang="en-US" sz="2800"/>
              <a:t>type="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</a:rPr>
              <a:t>image/x-icon</a:t>
            </a:r>
            <a:r>
              <a:rPr lang="en-US" sz="2800"/>
              <a:t>"/&gt;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 Element: Title + Favicon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5284" y="1912021"/>
            <a:ext cx="7787634" cy="17693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/>
              <a:t>&lt;head&gt;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/>
              <a:t> 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&lt;title&gt;</a:t>
            </a:r>
            <a:r>
              <a:rPr lang="en-US" sz="3200" dirty="0"/>
              <a:t>Home – …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/>
              <a:t>&lt;/head&gt;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713" y="3950479"/>
            <a:ext cx="3924300" cy="1084667"/>
          </a:xfrm>
          <a:prstGeom prst="rect">
            <a:avLst/>
          </a:prstGeom>
        </p:spPr>
      </p:pic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5944323" y="3932380"/>
            <a:ext cx="1517906" cy="569021"/>
          </a:xfrm>
          <a:prstGeom prst="wedgeRoundRectCallout">
            <a:avLst>
              <a:gd name="adj1" fmla="val 96073"/>
              <a:gd name="adj2" fmla="val -12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Favicon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713" y="1865744"/>
            <a:ext cx="3924300" cy="1828800"/>
          </a:xfrm>
          <a:prstGeom prst="rect">
            <a:avLst/>
          </a:prstGeom>
        </p:spPr>
      </p:pic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8602918" y="1102614"/>
            <a:ext cx="1981200" cy="562969"/>
          </a:xfrm>
          <a:prstGeom prst="wedgeRoundRectCallout">
            <a:avLst>
              <a:gd name="adj1" fmla="val -55471"/>
              <a:gd name="adj2" fmla="val 1077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HTML title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9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12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589" y="5504000"/>
            <a:ext cx="10563648" cy="820600"/>
          </a:xfrm>
        </p:spPr>
        <p:txBody>
          <a:bodyPr/>
          <a:lstStyle/>
          <a:p>
            <a:r>
              <a:rPr lang="en-US" dirty="0"/>
              <a:t>Semantic Structural Tags</a:t>
            </a:r>
          </a:p>
        </p:txBody>
      </p:sp>
      <p:pic>
        <p:nvPicPr>
          <p:cNvPr id="8194" name="Picture 2" descr="http://www.smashingmagazine.com/wp-content/uploads/images/html5/html5_stru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4" y="1143000"/>
            <a:ext cx="5486398" cy="4045270"/>
          </a:xfrm>
          <a:prstGeom prst="roundRect">
            <a:avLst>
              <a:gd name="adj" fmla="val 35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33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Structure of a Web Page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/>
          <a:lstStyle/>
          <a:p>
            <a:r>
              <a:rPr lang="en-US" dirty="0"/>
              <a:t>A typical layout structure of a Web page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812" y="1696405"/>
            <a:ext cx="6553200" cy="488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2707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4875</TotalTime>
  <Words>2711</Words>
  <Application>Microsoft Office PowerPoint</Application>
  <PresentationFormat>Custom</PresentationFormat>
  <Paragraphs>537</Paragraphs>
  <Slides>45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Consolas</vt:lpstr>
      <vt:lpstr>Wingdings</vt:lpstr>
      <vt:lpstr>Wingdings 2</vt:lpstr>
      <vt:lpstr>SoftUni 16x9</vt:lpstr>
      <vt:lpstr>HTML Document Structure</vt:lpstr>
      <vt:lpstr>Table of Contents</vt:lpstr>
      <vt:lpstr>Have a Question?</vt:lpstr>
      <vt:lpstr>HTML Document Structure</vt:lpstr>
      <vt:lpstr>HTML Document Structure</vt:lpstr>
      <vt:lpstr>Head Element</vt:lpstr>
      <vt:lpstr>Head Element: Title + Favicon</vt:lpstr>
      <vt:lpstr>Semantic Structural Tags</vt:lpstr>
      <vt:lpstr>The Structure of a Web Page</vt:lpstr>
      <vt:lpstr>The "HTML 4 and Old" Way</vt:lpstr>
      <vt:lpstr>The HTML 5 Way</vt:lpstr>
      <vt:lpstr>HTML5 Semantic Tags</vt:lpstr>
      <vt:lpstr>HTML5 Semantic Tags: Nav</vt:lpstr>
      <vt:lpstr>Problem: Navigation Bar</vt:lpstr>
      <vt:lpstr>Solution: Navigation Bar (CSS)</vt:lpstr>
      <vt:lpstr>HTML5 Semantic Tags: Header</vt:lpstr>
      <vt:lpstr>HTML5 Semantic Tags: Main</vt:lpstr>
      <vt:lpstr>Semantic Tags: Section</vt:lpstr>
      <vt:lpstr>Problem: Page Content</vt:lpstr>
      <vt:lpstr>Solution: Page Content (HTML)</vt:lpstr>
      <vt:lpstr>Solution: Page Content (CSS)</vt:lpstr>
      <vt:lpstr>Semantic Tags: Aside</vt:lpstr>
      <vt:lpstr>Semantic Tags: Footer</vt:lpstr>
      <vt:lpstr>Problem: Simple Website</vt:lpstr>
      <vt:lpstr>Solution: Simple Website (HTML + CSS)</vt:lpstr>
      <vt:lpstr>Semantic Tags: Figure + Figcaption</vt:lpstr>
      <vt:lpstr>Semantic Tags: Details + Summary </vt:lpstr>
      <vt:lpstr>Semantic Tags: Time + Address</vt:lpstr>
      <vt:lpstr>Multimedia Context</vt:lpstr>
      <vt:lpstr>Embedding Audio</vt:lpstr>
      <vt:lpstr>Embedding Video</vt:lpstr>
      <vt:lpstr>Complete HTML Tables</vt:lpstr>
      <vt:lpstr>HTML Tables</vt:lpstr>
      <vt:lpstr>Complete HTML Tables</vt:lpstr>
      <vt:lpstr>Complete HTML Tables</vt:lpstr>
      <vt:lpstr>Complete HTML Tables</vt:lpstr>
      <vt:lpstr>Problem: Exam Results</vt:lpstr>
      <vt:lpstr>Solution: Exam Results (HTML + CSS)</vt:lpstr>
      <vt:lpstr>Solution: Exam Results (More HTML + CSS)</vt:lpstr>
      <vt:lpstr>HTML Entities</vt:lpstr>
      <vt:lpstr>Browser Support</vt:lpstr>
      <vt:lpstr>Summary</vt:lpstr>
      <vt:lpstr>HTML Document Structure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Structure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Svetlin Nakov</cp:lastModifiedBy>
  <cp:revision>433</cp:revision>
  <dcterms:created xsi:type="dcterms:W3CDTF">2014-01-02T17:00:34Z</dcterms:created>
  <dcterms:modified xsi:type="dcterms:W3CDTF">2017-02-01T16:05:58Z</dcterms:modified>
  <cp:category>html,css,web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